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Open Sans" panose="020B0606030504020204" pitchFamily="34" charset="0"/>
      <p:regular r:id="rId14"/>
      <p:bold r:id="rId15"/>
      <p:italic r:id="rId16"/>
    </p:embeddedFont>
    <p:embeddedFont>
      <p:font typeface="Open Sans Bold" panose="020B0806030504020204" charset="0"/>
      <p:bold r:id="rId17"/>
    </p:embeddedFont>
    <p:embeddedFont>
      <p:font typeface="Playfair Display Bold" panose="020B0604020202020204" charset="0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33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4598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89" y="1623823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E-Commerce for Artisans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393046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575345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087952" y="5711904"/>
            <a:ext cx="4433050" cy="1956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Presented By: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                   </a:t>
            </a:r>
            <a:r>
              <a:rPr lang="en-US" sz="1600" dirty="0">
                <a:solidFill>
                  <a:srgbClr val="3939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Nikhil Garg           2100290120113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Prakhar Sharma 2100290120123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Navneet Saini     2100290120111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Diwakar Mittal   2100290120075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400" b="1" dirty="0">
                <a:solidFill>
                  <a:srgbClr val="39393C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Project Guide</a:t>
            </a:r>
            <a:r>
              <a:rPr lang="en-US" b="1" dirty="0">
                <a:solidFill>
                  <a:srgbClr val="39393C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: Dr. Harsh Khatter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C19A64-4A98-50DB-E3EC-D54F4AC1B943}"/>
              </a:ext>
            </a:extLst>
          </p:cNvPr>
          <p:cNvSpPr/>
          <p:nvPr/>
        </p:nvSpPr>
        <p:spPr>
          <a:xfrm>
            <a:off x="4731626" y="266840"/>
            <a:ext cx="40015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Patent Status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1BAF6A-F201-079B-119A-B052514CE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884" y="1519080"/>
            <a:ext cx="8129507" cy="629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36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969D2C-CCC8-3A1A-AFEE-C7E14246CF98}"/>
              </a:ext>
            </a:extLst>
          </p:cNvPr>
          <p:cNvSpPr/>
          <p:nvPr/>
        </p:nvSpPr>
        <p:spPr>
          <a:xfrm>
            <a:off x="2481943" y="3406391"/>
            <a:ext cx="966651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 YOU</a:t>
            </a:r>
            <a:endParaRPr lang="en-US" sz="9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5961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56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/>
                <a:cs typeface="Playfair Display Bold" pitchFamily="34" charset="-120"/>
              </a:rPr>
              <a:t>Project Abstract</a:t>
            </a:r>
            <a:endParaRPr lang="en-US" sz="4450" dirty="0">
              <a:ea typeface="Playfair Display Bold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/>
                <a:cs typeface="Playfair Display Bold" pitchFamily="34" charset="-120"/>
              </a:rPr>
              <a:t>Overview</a:t>
            </a:r>
            <a:endParaRPr lang="en-US" sz="2200" dirty="0">
              <a:ea typeface="Playfair Display Bold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852505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</a:t>
            </a:r>
            <a:r>
              <a:rPr lang="en-US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E-commerce for Artisans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project is an online platform that helps artisans reach a wider market, sell their products directly to customers, and earn fair profits, while promoting cultural preservation and sustainable growth.</a:t>
            </a:r>
            <a:endParaRPr lang="en-US" sz="17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32928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/>
                <a:cs typeface="Playfair Display Bold" pitchFamily="34" charset="-120"/>
              </a:rPr>
              <a:t>Key Objectives</a:t>
            </a:r>
            <a:endParaRPr lang="en-US" sz="2200" dirty="0">
              <a:ea typeface="Playfair Display Bold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32928" y="3852505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>
              <a:ea typeface="Playfair Display Bold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72067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/>
                <a:cs typeface="Playfair Display Bold" pitchFamily="34" charset="-120"/>
              </a:rPr>
              <a:t>Approach</a:t>
            </a:r>
            <a:endParaRPr lang="en-US" sz="2200" dirty="0">
              <a:ea typeface="Playfair Display Bold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58494" y="3448526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Build a user-friendly online marketplace.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Onboard artisans with minimal tech requirements.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Implement secure payment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Promote the platform to reach global customers.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55A1422D-F7A5-6E0A-0294-0B28F3796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1054" y="1424701"/>
            <a:ext cx="3934282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Ensure fair pricing and profits.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Preserve traditional crafts.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Provide a user-friendly platform.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Support sustainable development.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08EE56-4800-985D-C569-D82684D773F5}"/>
              </a:ext>
            </a:extLst>
          </p:cNvPr>
          <p:cNvSpPr/>
          <p:nvPr/>
        </p:nvSpPr>
        <p:spPr>
          <a:xfrm>
            <a:off x="12707302" y="7425732"/>
            <a:ext cx="1792469" cy="713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3436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613" y="3139202"/>
            <a:ext cx="6649403" cy="633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Project Goals and Objectives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303770" y="4076819"/>
            <a:ext cx="22860" cy="3547943"/>
          </a:xfrm>
          <a:prstGeom prst="roundRect">
            <a:avLst>
              <a:gd name="adj" fmla="val 133041"/>
            </a:avLst>
          </a:prstGeom>
          <a:solidFill>
            <a:srgbClr val="C6C6D2"/>
          </a:solidFill>
          <a:ln/>
        </p:spPr>
      </p:sp>
      <p:sp>
        <p:nvSpPr>
          <p:cNvPr id="5" name="Shape 2"/>
          <p:cNvSpPr/>
          <p:nvPr/>
        </p:nvSpPr>
        <p:spPr>
          <a:xfrm>
            <a:off x="6400383" y="4521398"/>
            <a:ext cx="709613" cy="22860"/>
          </a:xfrm>
          <a:prstGeom prst="roundRect">
            <a:avLst>
              <a:gd name="adj" fmla="val 133041"/>
            </a:avLst>
          </a:prstGeom>
          <a:solidFill>
            <a:srgbClr val="C6C6D2"/>
          </a:solidFill>
          <a:ln/>
        </p:spPr>
      </p:sp>
      <p:sp>
        <p:nvSpPr>
          <p:cNvPr id="6" name="Shape 3"/>
          <p:cNvSpPr/>
          <p:nvPr/>
        </p:nvSpPr>
        <p:spPr>
          <a:xfrm>
            <a:off x="7087136" y="4304824"/>
            <a:ext cx="456128" cy="456128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/>
        </p:spPr>
      </p:sp>
      <p:sp>
        <p:nvSpPr>
          <p:cNvPr id="7" name="Text 4"/>
          <p:cNvSpPr/>
          <p:nvPr/>
        </p:nvSpPr>
        <p:spPr>
          <a:xfrm>
            <a:off x="7256919" y="4380786"/>
            <a:ext cx="116562" cy="304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3665696" y="4279463"/>
            <a:ext cx="2534364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IN" sz="2000" dirty="0">
                <a:latin typeface="Playfair Display Bold"/>
              </a:rPr>
              <a:t>Expand Artisan Market Reach</a:t>
            </a:r>
            <a:endParaRPr lang="en-US" sz="1950" dirty="0">
              <a:latin typeface="Playfair Display Bold"/>
            </a:endParaRPr>
          </a:p>
        </p:txBody>
      </p:sp>
      <p:sp>
        <p:nvSpPr>
          <p:cNvPr id="9" name="Text 6"/>
          <p:cNvSpPr/>
          <p:nvPr/>
        </p:nvSpPr>
        <p:spPr>
          <a:xfrm>
            <a:off x="709613" y="4717852"/>
            <a:ext cx="5490448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Connect artisans with a global audience to increase sales and visibility.</a:t>
            </a:r>
            <a:endParaRPr lang="en-US" sz="15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520404" y="5534978"/>
            <a:ext cx="709613" cy="22860"/>
          </a:xfrm>
          <a:prstGeom prst="roundRect">
            <a:avLst>
              <a:gd name="adj" fmla="val 133041"/>
            </a:avLst>
          </a:prstGeom>
          <a:solidFill>
            <a:srgbClr val="C6C6D2"/>
          </a:solidFill>
          <a:ln/>
        </p:spPr>
      </p:sp>
      <p:sp>
        <p:nvSpPr>
          <p:cNvPr id="11" name="Shape 8"/>
          <p:cNvSpPr/>
          <p:nvPr/>
        </p:nvSpPr>
        <p:spPr>
          <a:xfrm>
            <a:off x="7087136" y="5318403"/>
            <a:ext cx="456128" cy="456128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/>
        </p:spPr>
      </p:sp>
      <p:sp>
        <p:nvSpPr>
          <p:cNvPr id="12" name="Text 9"/>
          <p:cNvSpPr/>
          <p:nvPr/>
        </p:nvSpPr>
        <p:spPr>
          <a:xfrm>
            <a:off x="7235607" y="5394365"/>
            <a:ext cx="159068" cy="304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8430339" y="5293043"/>
            <a:ext cx="2534364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IN" sz="2000" dirty="0">
                <a:latin typeface="Playfair Display Bold"/>
              </a:rPr>
              <a:t>Ensure Fair Pricing</a:t>
            </a:r>
            <a:endParaRPr lang="en-US" sz="1950" dirty="0">
              <a:latin typeface="Playfair Display Bold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8430339" y="5731431"/>
            <a:ext cx="5490448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Enable artisans to set fair prices, reducing reliance on intermediaries for better earnings.</a:t>
            </a:r>
            <a:endParaRPr lang="en-US" sz="15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400383" y="6447234"/>
            <a:ext cx="709613" cy="22860"/>
          </a:xfrm>
          <a:prstGeom prst="roundRect">
            <a:avLst>
              <a:gd name="adj" fmla="val 133041"/>
            </a:avLst>
          </a:prstGeom>
          <a:solidFill>
            <a:srgbClr val="C6C6D2"/>
          </a:solidFill>
          <a:ln/>
        </p:spPr>
      </p:sp>
      <p:sp>
        <p:nvSpPr>
          <p:cNvPr id="16" name="Shape 13"/>
          <p:cNvSpPr/>
          <p:nvPr/>
        </p:nvSpPr>
        <p:spPr>
          <a:xfrm>
            <a:off x="7087136" y="6230660"/>
            <a:ext cx="456128" cy="456128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/>
        </p:spPr>
      </p:sp>
      <p:sp>
        <p:nvSpPr>
          <p:cNvPr id="17" name="Text 14"/>
          <p:cNvSpPr/>
          <p:nvPr/>
        </p:nvSpPr>
        <p:spPr>
          <a:xfrm>
            <a:off x="7240965" y="6306622"/>
            <a:ext cx="148471" cy="304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3312438" y="6205299"/>
            <a:ext cx="288762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IN" sz="2000" dirty="0">
                <a:latin typeface="Playfair Display Bold"/>
              </a:rPr>
              <a:t>Preserve Cultural Heritage</a:t>
            </a:r>
            <a:endParaRPr lang="en-US" sz="1950" dirty="0">
              <a:latin typeface="Playfair Display Bold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09613" y="6643688"/>
            <a:ext cx="5490448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Promote traditional crafts, supporting artisans in sustaining their cultural and artistic practices.</a:t>
            </a:r>
            <a:endParaRPr lang="en-US" sz="15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379" y="761048"/>
            <a:ext cx="7645241" cy="2007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Alignment with UN Sustainable Development Goals (SDGs)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49379" y="3089553"/>
            <a:ext cx="3715583" cy="1911072"/>
          </a:xfrm>
          <a:prstGeom prst="roundRect">
            <a:avLst>
              <a:gd name="adj" fmla="val 1681"/>
            </a:avLst>
          </a:prstGeom>
          <a:solidFill>
            <a:srgbClr val="E0E0EC"/>
          </a:solidFill>
          <a:ln/>
        </p:spPr>
      </p:sp>
      <p:sp>
        <p:nvSpPr>
          <p:cNvPr id="5" name="Text 2"/>
          <p:cNvSpPr/>
          <p:nvPr/>
        </p:nvSpPr>
        <p:spPr>
          <a:xfrm>
            <a:off x="963454" y="3303627"/>
            <a:ext cx="3287435" cy="669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9393C"/>
                </a:solidFill>
                <a:latin typeface="Playfair Display Bold"/>
                <a:ea typeface="Playfair Display Bold" pitchFamily="34" charset="-122"/>
                <a:cs typeface="Playfair Display Bold" pitchFamily="34" charset="-120"/>
              </a:rPr>
              <a:t>SDG 1: </a:t>
            </a:r>
            <a:r>
              <a:rPr lang="en-IN" sz="2400" dirty="0">
                <a:latin typeface="Playfair Display Bold"/>
              </a:rPr>
              <a:t>No Poverty</a:t>
            </a:r>
            <a:endParaRPr lang="en-US" sz="2100" dirty="0">
              <a:latin typeface="Playfair Display Bold"/>
            </a:endParaRPr>
          </a:p>
        </p:txBody>
      </p:sp>
      <p:sp>
        <p:nvSpPr>
          <p:cNvPr id="6" name="Text 3"/>
          <p:cNvSpPr/>
          <p:nvPr/>
        </p:nvSpPr>
        <p:spPr>
          <a:xfrm>
            <a:off x="963454" y="3737133"/>
            <a:ext cx="3287435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Helps artisans increase their income, reducing poverty among small-scale producers</a:t>
            </a:r>
            <a:endParaRPr lang="en-US" sz="16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679037" y="3089553"/>
            <a:ext cx="3715583" cy="1911072"/>
          </a:xfrm>
          <a:prstGeom prst="roundRect">
            <a:avLst>
              <a:gd name="adj" fmla="val 1681"/>
            </a:avLst>
          </a:prstGeom>
          <a:solidFill>
            <a:srgbClr val="E0E0EC"/>
          </a:solidFill>
          <a:ln/>
        </p:spPr>
      </p:sp>
      <p:sp>
        <p:nvSpPr>
          <p:cNvPr id="8" name="Text 5"/>
          <p:cNvSpPr/>
          <p:nvPr/>
        </p:nvSpPr>
        <p:spPr>
          <a:xfrm>
            <a:off x="4893112" y="3256878"/>
            <a:ext cx="3004892" cy="906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39393C"/>
                </a:solidFill>
                <a:latin typeface="Playfair Display Bold"/>
                <a:ea typeface="Playfair Display Bold" pitchFamily="34" charset="-122"/>
                <a:cs typeface="Playfair Display Bold" pitchFamily="34" charset="-120"/>
              </a:rPr>
              <a:t>SDG 8: </a:t>
            </a:r>
            <a:r>
              <a:rPr lang="en-US" sz="2400" dirty="0">
                <a:latin typeface="Playfair Display Bold"/>
              </a:rPr>
              <a:t>Decent Work 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US" sz="2400" dirty="0">
                <a:latin typeface="Playfair Display Bold"/>
              </a:rPr>
              <a:t>and Economic Growth </a:t>
            </a:r>
            <a:endParaRPr lang="en-US" sz="2100" dirty="0">
              <a:latin typeface="Playfair Display Bold"/>
            </a:endParaRPr>
          </a:p>
        </p:txBody>
      </p:sp>
      <p:sp>
        <p:nvSpPr>
          <p:cNvPr id="9" name="Text 6"/>
          <p:cNvSpPr/>
          <p:nvPr/>
        </p:nvSpPr>
        <p:spPr>
          <a:xfrm>
            <a:off x="4893110" y="3972758"/>
            <a:ext cx="3287435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Promoting inclusive and sustainable economic growth.</a:t>
            </a:r>
            <a:endParaRPr lang="en-US" sz="16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58240" y="5214699"/>
            <a:ext cx="3715583" cy="2253734"/>
          </a:xfrm>
          <a:prstGeom prst="roundRect">
            <a:avLst>
              <a:gd name="adj" fmla="val 1425"/>
            </a:avLst>
          </a:prstGeom>
          <a:solidFill>
            <a:srgbClr val="E0E0EC"/>
          </a:solidFill>
          <a:ln/>
        </p:spPr>
      </p:sp>
      <p:sp>
        <p:nvSpPr>
          <p:cNvPr id="11" name="Text 8"/>
          <p:cNvSpPr/>
          <p:nvPr/>
        </p:nvSpPr>
        <p:spPr>
          <a:xfrm>
            <a:off x="963454" y="5428773"/>
            <a:ext cx="2676644" cy="669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9393C"/>
                </a:solidFill>
                <a:latin typeface="Playfair Display Bold"/>
                <a:ea typeface="Playfair Display Bold" pitchFamily="34" charset="-122"/>
                <a:cs typeface="Playfair Display Bold" pitchFamily="34" charset="-120"/>
              </a:rPr>
              <a:t>SDG 10</a:t>
            </a:r>
            <a:r>
              <a:rPr lang="en-US" sz="2100" dirty="0">
                <a:solidFill>
                  <a:srgbClr val="39393C"/>
                </a:solidFill>
                <a:latin typeface="Playfair Display Bold"/>
                <a:ea typeface="Playfair Display Bold" pitchFamily="34" charset="-122"/>
                <a:cs typeface="Playfair Display Bold" pitchFamily="34" charset="-120"/>
              </a:rPr>
              <a:t>: </a:t>
            </a:r>
            <a:r>
              <a:rPr lang="en-IN" sz="2400" dirty="0">
                <a:latin typeface="Playfair Display Bold"/>
              </a:rPr>
              <a:t>Reduced 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IN" sz="2400" dirty="0">
                <a:latin typeface="Playfair Display Bold"/>
              </a:rPr>
              <a:t>               Inequalities </a:t>
            </a:r>
            <a:endParaRPr lang="en-US" sz="2100" dirty="0">
              <a:latin typeface="Playfair Display Bold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40773" y="6267730"/>
            <a:ext cx="3287435" cy="1027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Promotes equal opportunities and helps reduce economic disparities</a:t>
            </a:r>
            <a:endParaRPr lang="en-US" sz="16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4656356" y="5214699"/>
            <a:ext cx="3715583" cy="2253734"/>
          </a:xfrm>
          <a:prstGeom prst="roundRect">
            <a:avLst>
              <a:gd name="adj" fmla="val 1425"/>
            </a:avLst>
          </a:prstGeom>
          <a:solidFill>
            <a:srgbClr val="E0E0EC"/>
          </a:solidFill>
          <a:ln/>
        </p:spPr>
      </p:sp>
      <p:sp>
        <p:nvSpPr>
          <p:cNvPr id="14" name="Text 11"/>
          <p:cNvSpPr/>
          <p:nvPr/>
        </p:nvSpPr>
        <p:spPr>
          <a:xfrm>
            <a:off x="4679037" y="5260788"/>
            <a:ext cx="3715583" cy="669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9393C"/>
                </a:solidFill>
                <a:latin typeface="Playfair Display Bold"/>
                <a:ea typeface="Playfair Display Bold" pitchFamily="34" charset="-122"/>
                <a:cs typeface="Playfair Display Bold" pitchFamily="34" charset="-120"/>
              </a:rPr>
              <a:t>SDG 12: </a:t>
            </a:r>
            <a:r>
              <a:rPr lang="en-IN" sz="2000" dirty="0">
                <a:latin typeface="Playfair Display Bold"/>
              </a:rPr>
              <a:t>Responsible Consumption and Production</a:t>
            </a:r>
            <a:endParaRPr lang="en-US" sz="2000" dirty="0">
              <a:latin typeface="Playfair Display Bold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4869518" y="5976008"/>
            <a:ext cx="3287435" cy="1027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Promoting handmade, sustainable products and supporting local artisans instead of mass-produced goods</a:t>
            </a:r>
            <a:endParaRPr lang="en-US" sz="16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9938" y="538520"/>
            <a:ext cx="6175296" cy="610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Methodology and Approach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938" y="1441728"/>
            <a:ext cx="976432" cy="15623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39262" y="1636990"/>
            <a:ext cx="2789959" cy="449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IN" sz="2400" dirty="0">
                <a:latin typeface="Playfair Display Bold" panose="00000800000000000000" pitchFamily="2" charset="0"/>
              </a:rPr>
              <a:t>Platform Development</a:t>
            </a:r>
            <a:endParaRPr lang="en-US" sz="2400" dirty="0">
              <a:latin typeface="Playfair Display Bold" panose="00000800000000000000" pitchFamily="2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439263" y="2059186"/>
            <a:ext cx="6507599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Design and develop a user-friendly e-commerce platform that allows artisans to easily list and sell their products, with secure payment options and a straightforward interface.</a:t>
            </a:r>
            <a:endParaRPr lang="en-US" sz="1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938" y="3004066"/>
            <a:ext cx="976432" cy="15623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39263" y="3199328"/>
            <a:ext cx="2624852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IN" sz="2400" dirty="0">
                <a:latin typeface="Playfair Display Bold" panose="00000800000000000000" pitchFamily="2" charset="0"/>
              </a:rPr>
              <a:t>Artisan Onboarding </a:t>
            </a:r>
            <a:endParaRPr lang="en-US" sz="2400" dirty="0">
              <a:latin typeface="Playfair Display Bold" panose="00000800000000000000" pitchFamily="2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439263" y="3621524"/>
            <a:ext cx="6507599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Help artisans with minimal technical knowledge adapt to digital sales, covering areas like product photography, pricing, and customer service.</a:t>
            </a:r>
            <a:endParaRPr lang="en-US" sz="1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9938" y="4566404"/>
            <a:ext cx="976432" cy="15623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39263" y="4761667"/>
            <a:ext cx="2563773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IN" sz="2400" dirty="0">
                <a:latin typeface="Playfair Display Bold" panose="00000800000000000000" pitchFamily="2" charset="0"/>
              </a:rPr>
              <a:t>Marketing and Outreach</a:t>
            </a:r>
            <a:endParaRPr lang="en-US" sz="2400" dirty="0">
              <a:latin typeface="Playfair Display Bold" panose="00000800000000000000" pitchFamily="2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439263" y="5183862"/>
            <a:ext cx="6507599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Promote the platform through digital marketing and partnerships, targeting both local and international customers interested in authentic, handcrafted products.</a:t>
            </a:r>
            <a:endParaRPr lang="en-US" sz="1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9938" y="6128742"/>
            <a:ext cx="976432" cy="15623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39263" y="6324005"/>
            <a:ext cx="3046809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IN" sz="2400" dirty="0">
                <a:latin typeface="Playfair Display Bold" panose="00000800000000000000" pitchFamily="2" charset="0"/>
              </a:rPr>
              <a:t>Payment Solutions</a:t>
            </a:r>
            <a:endParaRPr lang="en-US" sz="2400" dirty="0">
              <a:latin typeface="Playfair Display Bold" panose="00000800000000000000" pitchFamily="2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7439263" y="6746200"/>
            <a:ext cx="6507599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Establish payment systems, enabling smooth product delivery and secure transactions, making it easy for artisans to reach customers without geographical limitations.</a:t>
            </a:r>
            <a:endParaRPr lang="en-US" sz="1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1430"/>
            <a:ext cx="82637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Expected Outcomes and Impact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87037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IN" sz="2400" dirty="0">
                <a:latin typeface="Playfair Display Bold" panose="00000800000000000000" pitchFamily="2" charset="0"/>
              </a:rPr>
              <a:t>Increased Income for Artisans</a:t>
            </a:r>
            <a:endParaRPr lang="en-US" sz="2200" dirty="0">
              <a:latin typeface="Playfair Display Bold" panose="00000800000000000000" pitchFamily="2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93790" y="615457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latin typeface="Playfair Display Bold" panose="00000800000000000000" pitchFamily="2" charset="0"/>
              </a:rPr>
              <a:t>Artisans benefit from higher sales and fairer profits, leading to improved livelihoods and financial independence</a:t>
            </a:r>
            <a:endParaRPr lang="en-US" sz="1750" dirty="0">
              <a:latin typeface="Playfair Display Bold" panose="00000800000000000000" pitchFamily="2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077" y="491966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596348" y="5671098"/>
            <a:ext cx="2860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IN" sz="2400" dirty="0">
                <a:latin typeface="Playfair Display Bold" panose="00000800000000000000" pitchFamily="2" charset="0"/>
              </a:rPr>
              <a:t>Cultural Preservation</a:t>
            </a:r>
            <a:endParaRPr lang="en-US" sz="2200" dirty="0">
              <a:latin typeface="Playfair Display Bold" panose="00000800000000000000" pitchFamily="2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5537603" y="6154579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latin typeface="Playfair Display Bold" panose="00000800000000000000" pitchFamily="2" charset="0"/>
              </a:rPr>
              <a:t>Traditional crafts gain renewed value and visibility, helping to sustain cultural heritage and artisan skills for future generations.</a:t>
            </a:r>
            <a:endParaRPr lang="en-US" sz="1750" dirty="0">
              <a:latin typeface="Playfair Display Bold" panose="00000800000000000000" pitchFamily="2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4832" y="4827390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99226" y="5671098"/>
            <a:ext cx="35390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IN" sz="2400" dirty="0">
                <a:latin typeface="Playfair Display Bold" panose="00000800000000000000" pitchFamily="2" charset="0"/>
              </a:rPr>
              <a:t>Sustainable Economic Growth</a:t>
            </a:r>
            <a:endParaRPr lang="en-US" sz="2200" dirty="0">
              <a:latin typeface="Playfair Display Bold" panose="00000800000000000000" pitchFamily="2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999226" y="615457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latin typeface="Playfair Display Bold" panose="00000800000000000000" pitchFamily="2" charset="0"/>
              </a:rPr>
              <a:t>The platform fosters local economic development and promotes ethical, sustainable consumer behavior, contributing to long-term, responsible growth.</a:t>
            </a:r>
            <a:endParaRPr lang="en-US" sz="1750" dirty="0">
              <a:latin typeface="Playfair Display Bold" panose="00000800000000000000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99974"/>
            <a:ext cx="63325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Key Project Deliverables &amp; Future Scope</a:t>
            </a:r>
            <a:endParaRPr lang="en-US" sz="3200" dirty="0"/>
          </a:p>
        </p:txBody>
      </p:sp>
      <p:sp>
        <p:nvSpPr>
          <p:cNvPr id="4" name="Shape 1"/>
          <p:cNvSpPr/>
          <p:nvPr/>
        </p:nvSpPr>
        <p:spPr>
          <a:xfrm>
            <a:off x="6280190" y="2748915"/>
            <a:ext cx="7556421" cy="3780711"/>
          </a:xfrm>
          <a:prstGeom prst="roundRect">
            <a:avLst>
              <a:gd name="adj" fmla="val 90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756535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2900243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IN" sz="1600" dirty="0">
                <a:latin typeface="Playfair Display Bold" panose="00000800000000000000" pitchFamily="2" charset="0"/>
              </a:rPr>
              <a:t>E-commerce Platform</a:t>
            </a:r>
            <a:endParaRPr lang="en-US" sz="1750" dirty="0">
              <a:latin typeface="Playfair Display Bold" panose="00000800000000000000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289024" y="2900243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Fully functional online marketplace tailored for artisans</a:t>
            </a:r>
            <a:endParaRPr lang="en-US" sz="17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287810" y="3769757"/>
            <a:ext cx="7810027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14624" y="3913465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IN" sz="1600" dirty="0">
                <a:latin typeface="Playfair Display Bold" panose="00000800000000000000" pitchFamily="2" charset="0"/>
              </a:rPr>
              <a:t>Quality Materials to Consumer</a:t>
            </a:r>
            <a:endParaRPr lang="en-US" sz="1750" dirty="0">
              <a:latin typeface="Playfair Display Bold" panose="00000800000000000000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289023" y="3913465"/>
            <a:ext cx="389924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high-standard resources used in products or projects to ensure durability, efficiency, and reliability.</a:t>
            </a:r>
            <a:endParaRPr lang="en-US" sz="17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6287810" y="5145881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14624" y="528959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IN" sz="1600" dirty="0">
                <a:latin typeface="Playfair Display Bold" panose="00000800000000000000" pitchFamily="2" charset="0"/>
              </a:rPr>
              <a:t>Marketing Strategy and Campaigns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IN" sz="1600" dirty="0">
                <a:latin typeface="Playfair Display Bold" panose="00000800000000000000" pitchFamily="2" charset="0"/>
              </a:rPr>
              <a:t>(for Artisans)</a:t>
            </a:r>
            <a:endParaRPr lang="en-US" sz="1750" dirty="0">
              <a:latin typeface="Playfair Display Bold" panose="00000800000000000000" pitchFamily="2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289024" y="5289590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Promotional content to attract customers and boost platform visibility</a:t>
            </a:r>
            <a:endParaRPr lang="en-US" sz="17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42586"/>
            <a:ext cx="69465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Next Steps and 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46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</p:sp>
      <p:sp>
        <p:nvSpPr>
          <p:cNvPr id="5" name="Text 2"/>
          <p:cNvSpPr/>
          <p:nvPr/>
        </p:nvSpPr>
        <p:spPr>
          <a:xfrm>
            <a:off x="6470094" y="3031688"/>
            <a:ext cx="1303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Scale and Expand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43709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Replicate the successful model in other regions and continue to grow the project's impact.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946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</p:sp>
      <p:sp>
        <p:nvSpPr>
          <p:cNvPr id="9" name="Text 6"/>
          <p:cNvSpPr/>
          <p:nvPr/>
        </p:nvSpPr>
        <p:spPr>
          <a:xfrm>
            <a:off x="10337959" y="3031688"/>
            <a:ext cx="1779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Forge Partnerships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43709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Collaborate with government, private sector, and civil society to further strengthen the initiative.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3706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</p:sp>
      <p:sp>
        <p:nvSpPr>
          <p:cNvPr id="13" name="Text 10"/>
          <p:cNvSpPr/>
          <p:nvPr/>
        </p:nvSpPr>
        <p:spPr>
          <a:xfrm>
            <a:off x="6452235" y="5455682"/>
            <a:ext cx="1660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Monitor and Evaluate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8610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Continuously assess the project's performance and make adjustments to optimize its effectiveness.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B334DD0-F09C-416E-0AD7-D6732F8760A4}"/>
              </a:ext>
            </a:extLst>
          </p:cNvPr>
          <p:cNvSpPr/>
          <p:nvPr/>
        </p:nvSpPr>
        <p:spPr>
          <a:xfrm>
            <a:off x="4843990" y="337179"/>
            <a:ext cx="39576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ER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D9CC39-4E3F-0532-371E-A8666387A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278" y="1507241"/>
            <a:ext cx="7380619" cy="602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03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552</Words>
  <Application>Microsoft Office PowerPoint</Application>
  <PresentationFormat>Custom</PresentationFormat>
  <Paragraphs>96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Playfair Display Bold</vt:lpstr>
      <vt:lpstr>Open Sans Bold</vt:lpstr>
      <vt:lpstr>Open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nikhil garg</cp:lastModifiedBy>
  <cp:revision>8</cp:revision>
  <dcterms:created xsi:type="dcterms:W3CDTF">2024-11-11T08:06:52Z</dcterms:created>
  <dcterms:modified xsi:type="dcterms:W3CDTF">2025-02-18T05:47:05Z</dcterms:modified>
</cp:coreProperties>
</file>